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2" r:id="rId5"/>
    <p:sldId id="261" r:id="rId6"/>
    <p:sldId id="263" r:id="rId7"/>
    <p:sldId id="269" r:id="rId8"/>
    <p:sldId id="270" r:id="rId9"/>
    <p:sldId id="264" r:id="rId10"/>
    <p:sldId id="266" r:id="rId11"/>
    <p:sldId id="265" r:id="rId12"/>
    <p:sldId id="271" r:id="rId13"/>
    <p:sldId id="267" r:id="rId14"/>
    <p:sldId id="268" r:id="rId15"/>
    <p:sldId id="272" r:id="rId16"/>
    <p:sldId id="273" r:id="rId17"/>
    <p:sldId id="274" r:id="rId18"/>
    <p:sldId id="287" r:id="rId19"/>
    <p:sldId id="275" r:id="rId20"/>
    <p:sldId id="285" r:id="rId21"/>
    <p:sldId id="286" r:id="rId22"/>
    <p:sldId id="276" r:id="rId23"/>
    <p:sldId id="277" r:id="rId24"/>
    <p:sldId id="27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074"/>
    <a:srgbClr val="152074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8639" autoAdjust="0"/>
  </p:normalViewPr>
  <p:slideViewPr>
    <p:cSldViewPr>
      <p:cViewPr>
        <p:scale>
          <a:sx n="100" d="100"/>
          <a:sy n="100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70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AD27D-51D7-4AC1-93B5-AEBF57744540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A21ED-CDEB-44E5-BDFB-B15ACE5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8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68856-15FC-400D-AD4A-79A9766AED38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2C8F8-8E81-4850-8559-148296802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677108"/>
          </a:xfrm>
          <a:gradFill flip="none" rotWithShape="1">
            <a:gsLst>
              <a:gs pos="3000">
                <a:schemeClr val="bg1"/>
              </a:gs>
              <a:gs pos="20000">
                <a:srgbClr val="0C2074"/>
              </a:gs>
              <a:gs pos="80000">
                <a:srgbClr val="0C2074"/>
              </a:gs>
              <a:gs pos="97000">
                <a:schemeClr val="bg1"/>
              </a:gs>
            </a:gsLst>
            <a:lin ang="1800000" scaled="0"/>
            <a:tileRect/>
          </a:gradFill>
          <a:effectLst>
            <a:softEdge rad="3175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none">
            <a:schemeClr val="lt1"/>
          </a:fontRef>
        </p:style>
        <p:txBody>
          <a:bodyPr wrap="square" lIns="228600" tIns="91440" rIns="228600" bIns="91440" rtlCol="0">
            <a:sp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C207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873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873875"/>
            <a:ext cx="2133600" cy="365125"/>
          </a:xfrm>
        </p:spPr>
        <p:txBody>
          <a:bodyPr/>
          <a:lstStyle/>
          <a:p>
            <a:fld id="{BF82E9BF-5EFC-4868-85D7-ED453BBB4D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507352"/>
            <a:ext cx="7696200" cy="4584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9000">
                <a:schemeClr val="accent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96201" y="6550223"/>
            <a:ext cx="1447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spc="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www.rwdi.com</a:t>
            </a:r>
            <a:endParaRPr lang="en-US" sz="1100" spc="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858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000" baseline="0" dirty="0" smtClean="0"/>
              <a:t>Slide transitions: Fade through Black is our standard. Never </a:t>
            </a:r>
            <a:r>
              <a:rPr lang="en-US" sz="1000" baseline="0" dirty="0" err="1" smtClean="0"/>
              <a:t>use</a:t>
            </a:r>
            <a:r>
              <a:rPr lang="en-US" sz="1000" baseline="0" dirty="0" smtClean="0"/>
              <a:t> </a:t>
            </a:r>
            <a:r>
              <a:rPr lang="en-US" sz="1000" baseline="0" dirty="0" err="1" smtClean="0"/>
              <a:t>dissolve</a:t>
            </a:r>
            <a:r>
              <a:rPr lang="en-US" sz="1000" baseline="0" dirty="0" smtClean="0"/>
              <a:t> to stop the spread of this problematic transition.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00" baseline="0" dirty="0" smtClean="0"/>
              <a:t>To copy slides from one file to this file, copy slides from the other file in the slide sorter view, paste into this file in slide sorter view, </a:t>
            </a:r>
            <a:r>
              <a:rPr lang="en-US" sz="1000" baseline="0" dirty="0" err="1" smtClean="0"/>
              <a:t>select</a:t>
            </a:r>
            <a:r>
              <a:rPr lang="en-US" sz="1000" baseline="0" dirty="0" smtClean="0"/>
              <a:t> all slides in slide view and Home&gt;reset all slides to update to the new template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00" baseline="0" dirty="0" smtClean="0"/>
              <a:t>Regarding dates, have a look at Insert&gt;date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If something is to appear on every slide, </a:t>
            </a:r>
            <a:r>
              <a:rPr lang="en-US" sz="1000" baseline="0" dirty="0" smtClean="0"/>
              <a:t>view slide master and modify the </a:t>
            </a:r>
            <a:r>
              <a:rPr lang="en-US" sz="1000" baseline="0" dirty="0" err="1" smtClean="0"/>
              <a:t>top</a:t>
            </a:r>
            <a:r>
              <a:rPr lang="en-US" sz="1000" baseline="0" dirty="0" smtClean="0"/>
              <a:t> </a:t>
            </a:r>
            <a:r>
              <a:rPr lang="en-US" sz="1000" baseline="0" dirty="0" err="1" smtClean="0"/>
              <a:t>most</a:t>
            </a:r>
            <a:r>
              <a:rPr lang="en-US" sz="1000" baseline="0" dirty="0" smtClean="0"/>
              <a:t> template in left pane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baseline="0" dirty="0" smtClean="0"/>
              <a:t>To turn </a:t>
            </a:r>
            <a:r>
              <a:rPr lang="en-US" sz="1000" baseline="0" dirty="0" err="1" smtClean="0"/>
              <a:t>off</a:t>
            </a:r>
            <a:r>
              <a:rPr lang="en-US" sz="1000" baseline="0" dirty="0" smtClean="0"/>
              <a:t> the black last slide, click the office button (</a:t>
            </a:r>
            <a:r>
              <a:rPr lang="en-US" sz="1000" baseline="0" dirty="0" err="1" smtClean="0"/>
              <a:t>top</a:t>
            </a:r>
            <a:r>
              <a:rPr lang="en-US" sz="1000" baseline="0" dirty="0" smtClean="0"/>
              <a:t> left), PowerPoint Options (bottom), Advanced,  Slide Show, End with black slide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93082"/>
            <a:ext cx="1458595" cy="5988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4294325" y="6276030"/>
            <a:ext cx="48496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smtClean="0">
                <a:solidFill>
                  <a:srgbClr val="152074"/>
                </a:solidFill>
                <a:latin typeface="Arial" pitchFamily="34" charset="0"/>
                <a:cs typeface="Arial" pitchFamily="34" charset="0"/>
              </a:rPr>
              <a:t>Canada   |   USA   |   UK   |   India   |   China   |   Hong Kong </a:t>
            </a:r>
            <a:r>
              <a:rPr lang="en-US" sz="900" baseline="0" dirty="0" smtClean="0">
                <a:solidFill>
                  <a:srgbClr val="152074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900" dirty="0" smtClean="0">
                <a:solidFill>
                  <a:srgbClr val="152074"/>
                </a:solidFill>
                <a:latin typeface="Arial" pitchFamily="34" charset="0"/>
                <a:cs typeface="Arial" pitchFamily="34" charset="0"/>
              </a:rPr>
              <a:t>|   Singapore </a:t>
            </a:r>
            <a:endParaRPr lang="en-US" sz="900" dirty="0">
              <a:solidFill>
                <a:srgbClr val="15207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85000">
                <a:srgbClr val="0C2074"/>
              </a:gs>
              <a:gs pos="95000">
                <a:schemeClr val="bg1"/>
              </a:gs>
            </a:gsLst>
          </a:gra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135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92443"/>
          </a:xfrm>
          <a:prstGeom prst="rect">
            <a:avLst/>
          </a:prstGeom>
          <a:gradFill flip="none" rotWithShape="1">
            <a:gsLst>
              <a:gs pos="73000">
                <a:srgbClr val="0C2074"/>
              </a:gs>
              <a:gs pos="97000">
                <a:schemeClr val="bg1"/>
              </a:gs>
            </a:gsLst>
            <a:lin ang="1800000" scaled="0"/>
            <a:tileRect/>
          </a:gradFill>
          <a:effectLst>
            <a:softEdge rad="3175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none">
            <a:schemeClr val="lt1"/>
          </a:fontRef>
        </p:style>
        <p:txBody>
          <a:bodyPr wrap="square" lIns="228600" tIns="91440" rIns="228600" bIns="91440" rtlCol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9037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78486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2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innerShdw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507352"/>
            <a:ext cx="7696200" cy="4584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9000">
                <a:schemeClr val="accent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696200" y="6507956"/>
            <a:ext cx="1447800" cy="35004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5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696200" y="6492875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82E9BF-5EFC-4868-85D7-ED453BBB4D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logo rwd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1408" y="76200"/>
            <a:ext cx="786392" cy="990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4856961" y="6553200"/>
            <a:ext cx="283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spc="100" dirty="0" smtClean="0">
                <a:solidFill>
                  <a:srgbClr val="0C2074"/>
                </a:solidFill>
                <a:latin typeface="Arial" pitchFamily="34" charset="0"/>
                <a:cs typeface="Arial" pitchFamily="34" charset="0"/>
              </a:rPr>
              <a:t>Reputation</a:t>
            </a:r>
            <a:r>
              <a:rPr lang="en-US" sz="1200" spc="100" baseline="0" dirty="0" smtClean="0">
                <a:solidFill>
                  <a:srgbClr val="0C2074"/>
                </a:solidFill>
                <a:latin typeface="Arial" pitchFamily="34" charset="0"/>
                <a:cs typeface="Arial" pitchFamily="34" charset="0"/>
              </a:rPr>
              <a:t>   Resources   Results</a:t>
            </a:r>
            <a:endParaRPr lang="en-US" sz="1200" spc="100" dirty="0">
              <a:solidFill>
                <a:srgbClr val="0C207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marL="0" algn="l" defTabSz="914400" rtl="0" eaLnBrk="1" latinLnBrk="0" hangingPunct="1">
        <a:spcBef>
          <a:spcPct val="0"/>
        </a:spcBef>
        <a:buNone/>
        <a:defRPr lang="en-US" sz="2000" kern="1200" dirty="0" smtClean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C207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C207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C207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C207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C207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Air Practitioners Meeting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Selected Practitioners Comments to New O. Reg. 419/05 Guidance Documents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25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Section 9.2</a:t>
            </a:r>
          </a:p>
          <a:p>
            <a:pPr lvl="1"/>
            <a:r>
              <a:rPr lang="en-US" dirty="0"/>
              <a:t>Full compliance testing done as a condition of an ECA under maximum operating conditions should </a:t>
            </a:r>
            <a:r>
              <a:rPr lang="en-US" dirty="0" smtClean="0"/>
              <a:t>be accepted </a:t>
            </a:r>
            <a:r>
              <a:rPr lang="en-US" dirty="0"/>
              <a:t>as “highest data quality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type of compliance testing would be considered “</a:t>
            </a:r>
            <a:r>
              <a:rPr lang="en-US" dirty="0" smtClean="0"/>
              <a:t>above average”.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approach could allow for a fully compliant test under an ECA to be deemed “</a:t>
            </a:r>
            <a:r>
              <a:rPr lang="en-US" dirty="0" smtClean="0"/>
              <a:t>noncompliant” under </a:t>
            </a:r>
            <a:r>
              <a:rPr lang="en-US" dirty="0" err="1"/>
              <a:t>O.Reg</a:t>
            </a:r>
            <a:r>
              <a:rPr lang="en-US" dirty="0"/>
              <a:t>. 419 if a higher emission rate was available from other sources </a:t>
            </a:r>
            <a:r>
              <a:rPr lang="en-US" dirty="0" smtClean="0"/>
              <a:t>or approaches</a:t>
            </a:r>
            <a:r>
              <a:rPr lang="en-US" dirty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0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Section 9.2</a:t>
            </a:r>
            <a:r>
              <a:rPr lang="en-US" dirty="0"/>
              <a:t> (continued)</a:t>
            </a:r>
            <a:endParaRPr lang="en-US" dirty="0" smtClean="0"/>
          </a:p>
          <a:p>
            <a:pPr lvl="1"/>
            <a:r>
              <a:rPr lang="en-US" dirty="0"/>
              <a:t>Mass </a:t>
            </a:r>
            <a:r>
              <a:rPr lang="en-US" dirty="0" smtClean="0"/>
              <a:t>balance.</a:t>
            </a:r>
          </a:p>
          <a:p>
            <a:pPr lvl="2"/>
            <a:r>
              <a:rPr lang="en-US" dirty="0" smtClean="0"/>
              <a:t>Under </a:t>
            </a:r>
            <a:r>
              <a:rPr lang="en-US" dirty="0"/>
              <a:t>the “highest data quality”, it states that mass balance “may” be </a:t>
            </a:r>
            <a:r>
              <a:rPr lang="en-US" dirty="0" smtClean="0"/>
              <a:t>considered highest </a:t>
            </a:r>
            <a:r>
              <a:rPr lang="en-US" dirty="0"/>
              <a:t>data quality, but under “above average quality” it states that mass balance “can” </a:t>
            </a:r>
            <a:r>
              <a:rPr lang="en-US" dirty="0" smtClean="0"/>
              <a:t>be considered </a:t>
            </a:r>
            <a:r>
              <a:rPr lang="en-US" dirty="0"/>
              <a:t>above‐average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Both </a:t>
            </a:r>
            <a:r>
              <a:rPr lang="en-US" dirty="0"/>
              <a:t>mass balance approaches are exactly the </a:t>
            </a:r>
            <a:r>
              <a:rPr lang="en-US" dirty="0" smtClean="0"/>
              <a:t>same.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is not clear </a:t>
            </a:r>
            <a:r>
              <a:rPr lang="en-US" dirty="0" smtClean="0"/>
              <a:t>why there </a:t>
            </a:r>
            <a:r>
              <a:rPr lang="en-US" dirty="0"/>
              <a:t>are differences and when different data quality applies.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0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ESDM Guide: </a:t>
            </a:r>
            <a:r>
              <a:rPr lang="en-US" dirty="0" smtClean="0"/>
              <a:t>Section 9.2</a:t>
            </a:r>
            <a:r>
              <a:rPr lang="en-US" dirty="0"/>
              <a:t> (continued)</a:t>
            </a:r>
            <a:endParaRPr lang="en-US" dirty="0" smtClean="0"/>
          </a:p>
          <a:p>
            <a:pPr lvl="1"/>
            <a:r>
              <a:rPr lang="en-US" dirty="0" smtClean="0"/>
              <a:t>“Validated</a:t>
            </a:r>
            <a:r>
              <a:rPr lang="en-US" dirty="0"/>
              <a:t>” source testing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is not clear what the difference is between validated source testing </a:t>
            </a:r>
            <a:r>
              <a:rPr lang="en-US" dirty="0" smtClean="0"/>
              <a:t>and partially </a:t>
            </a:r>
            <a:r>
              <a:rPr lang="en-US" dirty="0"/>
              <a:t>validated source </a:t>
            </a:r>
            <a:r>
              <a:rPr lang="en-US" dirty="0" smtClean="0"/>
              <a:t>testing.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“partially’ validated testing would seem to imply that this </a:t>
            </a:r>
            <a:r>
              <a:rPr lang="en-US" dirty="0" smtClean="0"/>
              <a:t>is consistent </a:t>
            </a:r>
            <a:r>
              <a:rPr lang="en-US" dirty="0"/>
              <a:t>with compliance testing for an ECA.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7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ESDM Guide: Section 12.2</a:t>
            </a:r>
          </a:p>
          <a:p>
            <a:pPr lvl="1"/>
            <a:r>
              <a:rPr lang="en-US" dirty="0"/>
              <a:t>Blue box, page 79 “for each contaminant with no Ministry POI limit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the word significant </a:t>
            </a:r>
            <a:r>
              <a:rPr lang="en-US" dirty="0" smtClean="0"/>
              <a:t>in front </a:t>
            </a:r>
            <a:r>
              <a:rPr lang="en-US" dirty="0"/>
              <a:t>of </a:t>
            </a:r>
            <a:r>
              <a:rPr lang="en-US" dirty="0" smtClean="0"/>
              <a:t>contaminant.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contaminants can be screened out using threshold calculations.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ESDM Guide: Page 100</a:t>
            </a:r>
          </a:p>
          <a:p>
            <a:pPr lvl="1"/>
            <a:r>
              <a:rPr lang="en-US" dirty="0"/>
              <a:t>Guidance for welding operations – note that maintenance welding has been removed from the </a:t>
            </a:r>
            <a:r>
              <a:rPr lang="en-US" dirty="0" smtClean="0"/>
              <a:t>table B‐3 </a:t>
            </a:r>
            <a:r>
              <a:rPr lang="en-US" dirty="0"/>
              <a:t>(though we want it back in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Also</a:t>
            </a:r>
            <a:r>
              <a:rPr lang="en-US" dirty="0"/>
              <a:t>, the links to approximating isocyanate emissions are no </a:t>
            </a:r>
            <a:r>
              <a:rPr lang="en-US" dirty="0" smtClean="0"/>
              <a:t>longer valid</a:t>
            </a:r>
            <a:r>
              <a:rPr lang="en-US" dirty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ESDM Guide: Page </a:t>
            </a:r>
            <a:r>
              <a:rPr lang="en-US" dirty="0" smtClean="0"/>
              <a:t>106 (Checklist)</a:t>
            </a:r>
          </a:p>
          <a:p>
            <a:pPr lvl="1"/>
            <a:r>
              <a:rPr lang="en-US" dirty="0"/>
              <a:t>Section 5, SST – should be clear that the source summary table is in one format or the other, and </a:t>
            </a:r>
            <a:r>
              <a:rPr lang="en-US" dirty="0" smtClean="0"/>
              <a:t>that we’re </a:t>
            </a:r>
            <a:r>
              <a:rPr lang="en-US" dirty="0"/>
              <a:t>not expected to provide </a:t>
            </a:r>
            <a:r>
              <a:rPr lang="en-US" dirty="0" smtClean="0"/>
              <a:t>both.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review engineers have expressed preferences </a:t>
            </a:r>
            <a:r>
              <a:rPr lang="en-US" dirty="0" smtClean="0"/>
              <a:t>for either </a:t>
            </a:r>
            <a:r>
              <a:rPr lang="en-US" dirty="0"/>
              <a:t>contaminant based or source </a:t>
            </a:r>
            <a:r>
              <a:rPr lang="en-US" dirty="0" smtClean="0"/>
              <a:t>based.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should be clear that either is acceptable.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09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ADMGO: Section 7.3</a:t>
            </a:r>
          </a:p>
          <a:p>
            <a:pPr lvl="1"/>
            <a:r>
              <a:rPr lang="en-US" dirty="0"/>
              <a:t>The text indicates that MOECC will require an assessment using SCREEN3 to see if shoreline </a:t>
            </a:r>
            <a:r>
              <a:rPr lang="en-US" dirty="0" smtClean="0"/>
              <a:t>effects could </a:t>
            </a:r>
            <a:r>
              <a:rPr lang="en-US" dirty="0"/>
              <a:t>occur if a source is within approximately one km of a major water </a:t>
            </a:r>
            <a:r>
              <a:rPr lang="en-US" dirty="0" smtClean="0"/>
              <a:t>body.</a:t>
            </a:r>
          </a:p>
          <a:p>
            <a:pPr lvl="1"/>
            <a:r>
              <a:rPr lang="en-US" dirty="0" smtClean="0"/>
              <a:t>The text goes on to state that if there are possible shoreline effects, a facility must then go to MOECC to use a different model for compliance assessment.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17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ADMGO: Section 7.3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SCREEN3 requirement and using an alternate model for compliance is totally against the “approved model” and “tiered model” approach established </a:t>
            </a:r>
            <a:r>
              <a:rPr lang="en-US" dirty="0" smtClean="0"/>
              <a:t>in O. Reg</a:t>
            </a:r>
            <a:r>
              <a:rPr lang="en-US" dirty="0"/>
              <a:t>. </a:t>
            </a:r>
            <a:r>
              <a:rPr lang="en-US" dirty="0" smtClean="0"/>
              <a:t>419 </a:t>
            </a:r>
            <a:r>
              <a:rPr lang="en-US" dirty="0"/>
              <a:t>where a facility demonstrates compliance with the approved models and met </a:t>
            </a:r>
            <a:r>
              <a:rPr lang="en-US" dirty="0" smtClean="0"/>
              <a:t>data.</a:t>
            </a:r>
          </a:p>
          <a:p>
            <a:pPr lvl="1"/>
            <a:r>
              <a:rPr lang="en-US" dirty="0" smtClean="0"/>
              <a:t>A facility </a:t>
            </a:r>
            <a:r>
              <a:rPr lang="en-US" dirty="0"/>
              <a:t>doesn’t need to demonstrate compliance with all of the approved models or be found out </a:t>
            </a:r>
            <a:r>
              <a:rPr lang="en-US" dirty="0" smtClean="0"/>
              <a:t>of compliance </a:t>
            </a:r>
            <a:r>
              <a:rPr lang="en-US" dirty="0"/>
              <a:t>by picking another approved model or approved met </a:t>
            </a:r>
            <a:r>
              <a:rPr lang="en-US" dirty="0" smtClean="0"/>
              <a:t>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97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ADMGO: Section 7.3</a:t>
            </a:r>
          </a:p>
          <a:p>
            <a:pPr lvl="1"/>
            <a:r>
              <a:rPr lang="en-US" dirty="0" smtClean="0"/>
              <a:t>Adding </a:t>
            </a:r>
            <a:r>
              <a:rPr lang="en-US" dirty="0"/>
              <a:t>the </a:t>
            </a:r>
            <a:r>
              <a:rPr lang="en-US" dirty="0" smtClean="0"/>
              <a:t>shoreline assessment </a:t>
            </a:r>
            <a:r>
              <a:rPr lang="en-US" dirty="0"/>
              <a:t>and requirement to use an alternate model violates the basis of </a:t>
            </a:r>
            <a:r>
              <a:rPr lang="en-US" dirty="0" err="1"/>
              <a:t>O.Reg</a:t>
            </a:r>
            <a:r>
              <a:rPr lang="en-US" dirty="0"/>
              <a:t>. 419.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04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ADMGO: Section 11.2</a:t>
            </a:r>
          </a:p>
          <a:p>
            <a:pPr lvl="1"/>
            <a:r>
              <a:rPr lang="en-US" dirty="0"/>
              <a:t>Public roadways between two parcels of the same facility are not considered points‐of‐impingement.</a:t>
            </a:r>
          </a:p>
          <a:p>
            <a:pPr lvl="1"/>
            <a:r>
              <a:rPr lang="en-US" dirty="0"/>
              <a:t>We recommend that adjacent road ways as well as utility corridors be treated in the same way (</a:t>
            </a:r>
            <a:r>
              <a:rPr lang="en-US" dirty="0" smtClean="0"/>
              <a:t>i.e. not be considered as points of impingement).</a:t>
            </a:r>
          </a:p>
          <a:p>
            <a:pPr lvl="1"/>
            <a:r>
              <a:rPr lang="en-US" dirty="0"/>
              <a:t>For clarity also include facades of high‐rise buildings at locations where there are no intakes </a:t>
            </a:r>
            <a:r>
              <a:rPr lang="en-US" dirty="0" smtClean="0"/>
              <a:t>or openings </a:t>
            </a:r>
            <a:r>
              <a:rPr lang="en-US" dirty="0"/>
              <a:t>to the building.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6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ESDM Guide: Appendix B, </a:t>
            </a:r>
            <a:r>
              <a:rPr lang="en-US" dirty="0"/>
              <a:t>Table </a:t>
            </a:r>
            <a:r>
              <a:rPr lang="en-US" dirty="0" smtClean="0"/>
              <a:t>B‐3:</a:t>
            </a:r>
          </a:p>
          <a:p>
            <a:pPr lvl="1"/>
            <a:r>
              <a:rPr lang="en-US" dirty="0" smtClean="0"/>
              <a:t>MOECC </a:t>
            </a:r>
            <a:r>
              <a:rPr lang="en-US" dirty="0"/>
              <a:t>proposes to </a:t>
            </a:r>
            <a:r>
              <a:rPr lang="en-US" dirty="0" smtClean="0"/>
              <a:t>remove:</a:t>
            </a:r>
          </a:p>
          <a:p>
            <a:pPr lvl="2"/>
            <a:r>
              <a:rPr lang="en-US" dirty="0" smtClean="0"/>
              <a:t>maintenance </a:t>
            </a:r>
            <a:r>
              <a:rPr lang="en-US" dirty="0"/>
              <a:t>welding </a:t>
            </a:r>
            <a:r>
              <a:rPr lang="en-US" dirty="0" smtClean="0"/>
              <a:t>operations;</a:t>
            </a:r>
          </a:p>
          <a:p>
            <a:pPr lvl="2"/>
            <a:r>
              <a:rPr lang="en-US" dirty="0" smtClean="0"/>
              <a:t>standby </a:t>
            </a:r>
            <a:r>
              <a:rPr lang="en-US" dirty="0"/>
              <a:t>power </a:t>
            </a:r>
            <a:r>
              <a:rPr lang="en-US" dirty="0" smtClean="0"/>
              <a:t>generators;</a:t>
            </a:r>
          </a:p>
          <a:p>
            <a:pPr lvl="2"/>
            <a:r>
              <a:rPr lang="en-US" dirty="0" smtClean="0"/>
              <a:t>natural </a:t>
            </a:r>
            <a:r>
              <a:rPr lang="en-US" dirty="0"/>
              <a:t>gas fired equipment with a total facility wide heat input less than 20 million </a:t>
            </a:r>
            <a:r>
              <a:rPr lang="en-US" dirty="0" smtClean="0"/>
              <a:t>kJ/</a:t>
            </a:r>
            <a:r>
              <a:rPr lang="en-US" dirty="0" err="1" smtClean="0"/>
              <a:t>hr</a:t>
            </a:r>
            <a:r>
              <a:rPr lang="en-US" dirty="0" smtClean="0"/>
              <a:t>; and,</a:t>
            </a:r>
          </a:p>
          <a:p>
            <a:pPr lvl="2"/>
            <a:r>
              <a:rPr lang="en-US" dirty="0" smtClean="0"/>
              <a:t>low </a:t>
            </a:r>
            <a:r>
              <a:rPr lang="en-US" dirty="0"/>
              <a:t>temperature handling of compounds with a </a:t>
            </a:r>
            <a:r>
              <a:rPr lang="en-US" dirty="0" err="1"/>
              <a:t>vapour</a:t>
            </a:r>
            <a:r>
              <a:rPr lang="en-US" dirty="0"/>
              <a:t> </a:t>
            </a:r>
            <a:r>
              <a:rPr lang="en-US" dirty="0" smtClean="0"/>
              <a:t>pressure </a:t>
            </a:r>
            <a:r>
              <a:rPr lang="en-US" dirty="0"/>
              <a:t>less than 1 </a:t>
            </a:r>
            <a:r>
              <a:rPr lang="en-US" dirty="0" err="1" smtClean="0"/>
              <a:t>kPa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All of the emission sources that the MOECC proposes to remove from Table B‐3, should remain</a:t>
            </a:r>
            <a:r>
              <a:rPr lang="en-US" dirty="0" smtClean="0"/>
              <a:t>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13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GIASSO: page 12</a:t>
            </a:r>
          </a:p>
          <a:p>
            <a:pPr lvl="1"/>
            <a:r>
              <a:rPr lang="en-US" dirty="0" smtClean="0"/>
              <a:t>Note indicates that Schedule 5 </a:t>
            </a:r>
            <a:r>
              <a:rPr lang="en-US" dirty="0"/>
              <a:t>facilities must use the </a:t>
            </a:r>
            <a:r>
              <a:rPr lang="en-US" dirty="0" err="1" smtClean="0"/>
              <a:t>Reg</a:t>
            </a:r>
            <a:r>
              <a:rPr lang="en-US" dirty="0" smtClean="0"/>
              <a:t> 346 model.</a:t>
            </a:r>
          </a:p>
          <a:p>
            <a:r>
              <a:rPr lang="en-US" dirty="0" smtClean="0"/>
              <a:t>GIASSO: page 73</a:t>
            </a:r>
          </a:p>
          <a:p>
            <a:pPr lvl="1"/>
            <a:r>
              <a:rPr lang="en-US" dirty="0"/>
              <a:t>Percentiles plots could be considered a tool and are easily generated in AERMOD (</a:t>
            </a:r>
            <a:r>
              <a:rPr lang="en-US" dirty="0" err="1"/>
              <a:t>i.e</a:t>
            </a:r>
            <a:r>
              <a:rPr lang="en-US" dirty="0"/>
              <a:t>, max at 99.9</a:t>
            </a:r>
            <a:r>
              <a:rPr lang="en-US" dirty="0" smtClean="0"/>
              <a:t>%, 99.5</a:t>
            </a:r>
            <a:r>
              <a:rPr lang="en-US" dirty="0"/>
              <a:t>% </a:t>
            </a:r>
            <a:r>
              <a:rPr lang="en-US" dirty="0" err="1"/>
              <a:t>etc</a:t>
            </a:r>
            <a:r>
              <a:rPr lang="en-US" dirty="0"/>
              <a:t>) to show frequency and magnitude of exceedance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60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Guide to Requesting a Site-Specific Std.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 lot of duplication </a:t>
            </a:r>
            <a:r>
              <a:rPr lang="en-US" dirty="0" smtClean="0"/>
              <a:t>between this and GIASSO. </a:t>
            </a:r>
            <a:r>
              <a:rPr lang="en-US" dirty="0"/>
              <a:t>This could be an Appendix to GIASO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document uses the term “exposure” in numerous places as a broad statement in relation </a:t>
            </a:r>
            <a:r>
              <a:rPr lang="en-US" dirty="0" smtClean="0"/>
              <a:t>to limiting </a:t>
            </a:r>
            <a:r>
              <a:rPr lang="en-US" dirty="0"/>
              <a:t>or reducing emissions to air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O.Reg</a:t>
            </a:r>
            <a:r>
              <a:rPr lang="en-US" dirty="0" smtClean="0"/>
              <a:t> </a:t>
            </a:r>
            <a:r>
              <a:rPr lang="en-US" dirty="0"/>
              <a:t>419 only deals with emissions from a specific facility </a:t>
            </a:r>
            <a:r>
              <a:rPr lang="en-US" dirty="0" smtClean="0"/>
              <a:t>and does </a:t>
            </a:r>
            <a:r>
              <a:rPr lang="en-US" dirty="0"/>
              <a:t>not deal with cumulative exposure or background </a:t>
            </a:r>
            <a:r>
              <a:rPr lang="en-US" dirty="0" smtClean="0"/>
              <a:t>levels.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document should be specific </a:t>
            </a:r>
            <a:r>
              <a:rPr lang="en-US" dirty="0" smtClean="0"/>
              <a:t>to indicating </a:t>
            </a:r>
            <a:r>
              <a:rPr lang="en-US" dirty="0"/>
              <a:t>site specific or technical standards only deal with emissions and </a:t>
            </a:r>
            <a:r>
              <a:rPr lang="en-US" dirty="0" smtClean="0"/>
              <a:t>point‐of‐impingement concentrations </a:t>
            </a:r>
            <a:r>
              <a:rPr lang="en-US" dirty="0"/>
              <a:t>from a specific facility.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6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Appendix B, </a:t>
            </a:r>
            <a:r>
              <a:rPr lang="en-US" dirty="0"/>
              <a:t>Table </a:t>
            </a:r>
            <a:r>
              <a:rPr lang="en-US" dirty="0" smtClean="0"/>
              <a:t>B‐3:</a:t>
            </a:r>
          </a:p>
          <a:p>
            <a:pPr lvl="1"/>
            <a:r>
              <a:rPr lang="en-US" dirty="0" smtClean="0"/>
              <a:t>By removing </a:t>
            </a:r>
            <a:r>
              <a:rPr lang="en-US" dirty="0"/>
              <a:t>the emission sources from Table B‐3, industry would have to provide even more </a:t>
            </a:r>
            <a:r>
              <a:rPr lang="en-US" dirty="0" smtClean="0"/>
              <a:t>detailed calculations </a:t>
            </a:r>
            <a:r>
              <a:rPr lang="en-US" dirty="0"/>
              <a:t>to demonstrate negligibility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would be burdensome and low value work for </a:t>
            </a:r>
            <a:r>
              <a:rPr lang="en-US" dirty="0" smtClean="0"/>
              <a:t>industry on </a:t>
            </a:r>
            <a:r>
              <a:rPr lang="en-US" dirty="0"/>
              <a:t>emissions that are negligible and this information would provide little value to </a:t>
            </a:r>
            <a:r>
              <a:rPr lang="en-US" dirty="0" smtClean="0"/>
              <a:t>the MOECC.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Appendix B, </a:t>
            </a:r>
            <a:r>
              <a:rPr lang="en-US" dirty="0"/>
              <a:t>Table </a:t>
            </a:r>
            <a:r>
              <a:rPr lang="en-US" dirty="0" smtClean="0"/>
              <a:t>B‐3:</a:t>
            </a:r>
          </a:p>
          <a:p>
            <a:pPr lvl="1"/>
            <a:r>
              <a:rPr lang="en-US" dirty="0"/>
              <a:t>Reviewing negligible emission calculations definitely will not speed up the MOECC’s review of ECA applications.</a:t>
            </a:r>
          </a:p>
          <a:p>
            <a:pPr lvl="1"/>
            <a:r>
              <a:rPr lang="en-US" dirty="0" smtClean="0"/>
              <a:t>We understand that there has been “abuse” in using this table, but the exceptions should be dealt with through further guidance.</a:t>
            </a:r>
          </a:p>
          <a:p>
            <a:pPr lvl="1"/>
            <a:r>
              <a:rPr lang="en-US" dirty="0" smtClean="0"/>
              <a:t>MOECC always has the opportunity to ask for further information when warranted.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7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Appendix B, </a:t>
            </a:r>
            <a:r>
              <a:rPr lang="en-US" dirty="0"/>
              <a:t>Table </a:t>
            </a:r>
            <a:r>
              <a:rPr lang="en-US" dirty="0" smtClean="0"/>
              <a:t>B‐3:</a:t>
            </a:r>
          </a:p>
          <a:p>
            <a:pPr lvl="1"/>
            <a:r>
              <a:rPr lang="en-US" dirty="0" smtClean="0"/>
              <a:t>MOECC </a:t>
            </a:r>
            <a:r>
              <a:rPr lang="en-US" dirty="0"/>
              <a:t>proposes to </a:t>
            </a:r>
            <a:r>
              <a:rPr lang="en-US" dirty="0" smtClean="0"/>
              <a:t>remove:</a:t>
            </a:r>
          </a:p>
          <a:p>
            <a:pPr lvl="2"/>
            <a:r>
              <a:rPr lang="en-US" dirty="0" smtClean="0"/>
              <a:t>sources </a:t>
            </a:r>
            <a:r>
              <a:rPr lang="en-US" dirty="0"/>
              <a:t>that are exempt from obtaining a C of </a:t>
            </a:r>
            <a:r>
              <a:rPr lang="en-US" dirty="0" smtClean="0"/>
              <a:t>A.</a:t>
            </a:r>
          </a:p>
          <a:p>
            <a:pPr lvl="1"/>
            <a:r>
              <a:rPr lang="en-US" dirty="0"/>
              <a:t>It is not clear if this </a:t>
            </a:r>
            <a:r>
              <a:rPr lang="en-US" dirty="0" smtClean="0"/>
              <a:t>is intended:</a:t>
            </a:r>
          </a:p>
          <a:p>
            <a:pPr lvl="2"/>
            <a:r>
              <a:rPr lang="en-US" dirty="0" smtClean="0"/>
              <a:t>as an obvious change because </a:t>
            </a:r>
            <a:r>
              <a:rPr lang="en-US" dirty="0"/>
              <a:t>sources that do not need to be included in an </a:t>
            </a:r>
            <a:r>
              <a:rPr lang="en-US" dirty="0" smtClean="0"/>
              <a:t>ESDM; or,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even sources that are exempt need to be assessed for significance in the ESDM</a:t>
            </a:r>
            <a:r>
              <a:rPr lang="en-US" dirty="0" smtClean="0"/>
              <a:t>.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4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Appendix </a:t>
            </a:r>
            <a:r>
              <a:rPr lang="en-US" dirty="0"/>
              <a:t>B, Table B‐3:</a:t>
            </a:r>
          </a:p>
          <a:p>
            <a:pPr lvl="1"/>
            <a:r>
              <a:rPr lang="en-US" dirty="0" smtClean="0"/>
              <a:t>If the former, clarification should be provided in the guidance document.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latter, we strongly suggest this be reconsidered. Extraordinary efforts </a:t>
            </a:r>
            <a:r>
              <a:rPr lang="en-US" dirty="0" smtClean="0"/>
              <a:t>and costs </a:t>
            </a:r>
            <a:r>
              <a:rPr lang="en-US" dirty="0"/>
              <a:t>are incurred in assessing insignificance of minor sources.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0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Section 6.1.1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still a challenge with the “inclusive” list. There are very small facilities that fit these </a:t>
            </a:r>
            <a:r>
              <a:rPr lang="en-US" dirty="0" smtClean="0"/>
              <a:t>NAICs codes </a:t>
            </a:r>
            <a:r>
              <a:rPr lang="en-US" dirty="0"/>
              <a:t>that do not have storage piles, open handing, or “on‐site” </a:t>
            </a:r>
            <a:r>
              <a:rPr lang="en-US" dirty="0" smtClean="0"/>
              <a:t>roads.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are small facilities </a:t>
            </a:r>
            <a:r>
              <a:rPr lang="en-US" dirty="0" smtClean="0"/>
              <a:t>that can </a:t>
            </a:r>
            <a:r>
              <a:rPr lang="en-US" dirty="0"/>
              <a:t>be part of an industrial strip mall and only have shared parking. Some discussion should </a:t>
            </a:r>
            <a:r>
              <a:rPr lang="en-US" dirty="0" smtClean="0"/>
              <a:t>be provided </a:t>
            </a:r>
            <a:r>
              <a:rPr lang="en-US" dirty="0"/>
              <a:t>that these types of smaller facilities to not need a fugitive dust plan. This situation will </a:t>
            </a:r>
            <a:r>
              <a:rPr lang="en-US" dirty="0" smtClean="0"/>
              <a:t>only be </a:t>
            </a:r>
            <a:r>
              <a:rPr lang="en-US" dirty="0"/>
              <a:t>exacerbated by the inclusion of the “other miscellaneous”.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0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Section 7.4</a:t>
            </a:r>
          </a:p>
          <a:p>
            <a:pPr lvl="1"/>
            <a:r>
              <a:rPr lang="en-US" dirty="0"/>
              <a:t>The “such as” list should be </a:t>
            </a:r>
            <a:r>
              <a:rPr lang="en-US" dirty="0" smtClean="0"/>
              <a:t>expanded.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present, ONLY stockpiles and roadways are </a:t>
            </a:r>
            <a:r>
              <a:rPr lang="en-US" dirty="0" smtClean="0"/>
              <a:t>considered exempt </a:t>
            </a:r>
            <a:r>
              <a:rPr lang="en-US" dirty="0"/>
              <a:t>if a Best Management Plan is available. All other fugitive sources are still required to </a:t>
            </a:r>
            <a:r>
              <a:rPr lang="en-US" dirty="0" smtClean="0"/>
              <a:t>be modelled.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would be very helpful if other difficult to model sources such as bull dozing, grading </a:t>
            </a:r>
            <a:r>
              <a:rPr lang="en-US" dirty="0" smtClean="0"/>
              <a:t>and material </a:t>
            </a:r>
            <a:r>
              <a:rPr lang="en-US" dirty="0"/>
              <a:t>handling were also </a:t>
            </a:r>
            <a:r>
              <a:rPr lang="en-US" dirty="0" smtClean="0"/>
              <a:t>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2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Practitioners Response and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ESDM Guide: </a:t>
            </a:r>
            <a:r>
              <a:rPr lang="en-US" dirty="0" smtClean="0"/>
              <a:t>Section 7.4 (continued)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especially significant in that the BMP </a:t>
            </a:r>
            <a:r>
              <a:rPr lang="en-US" dirty="0" smtClean="0"/>
              <a:t>requirements are </a:t>
            </a:r>
            <a:r>
              <a:rPr lang="en-US" dirty="0"/>
              <a:t>for ALL fugitive sources, not just roadways and stockpiles.</a:t>
            </a:r>
          </a:p>
          <a:p>
            <a:pPr lvl="1"/>
            <a:r>
              <a:rPr lang="en-US" dirty="0"/>
              <a:t>The requirements should also be very clear that this addresses on‐site roads managed by the </a:t>
            </a:r>
            <a:r>
              <a:rPr lang="en-US" dirty="0" smtClean="0"/>
              <a:t>facility.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some cases BMPs have been required for parking lots shared with other facilities. (see </a:t>
            </a:r>
            <a:r>
              <a:rPr lang="en-US" dirty="0" smtClean="0"/>
              <a:t>comment above </a:t>
            </a:r>
            <a:r>
              <a:rPr lang="en-US" dirty="0"/>
              <a:t>on Section 6.1.1.).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E9BF-5EFC-4868-85D7-ED453BBB4DE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0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4EBB7AC4F04488B1C6413A62342A6" ma:contentTypeVersion="0" ma:contentTypeDescription="Create a new document." ma:contentTypeScope="" ma:versionID="e2b030d56400df967d80287bebdaea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2CB36-00D9-4430-9F68-2A6944EF7977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3D576C-A33C-4541-9343-D2F98ADB15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1EC2D3-B729-4C02-B064-6A0487EE32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1383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Air Practitioners Meeting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  <vt:lpstr>Practitioners Response and Comments</vt:lpstr>
    </vt:vector>
  </TitlesOfParts>
  <Company>RWDI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Bubel</dc:creator>
  <cp:lastModifiedBy>Brian G. Sulley</cp:lastModifiedBy>
  <cp:revision>69</cp:revision>
  <dcterms:created xsi:type="dcterms:W3CDTF">2009-10-15T14:07:31Z</dcterms:created>
  <dcterms:modified xsi:type="dcterms:W3CDTF">2016-02-29T03:00:28Z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0x010100B394EBB7AC4F04488B1C6413A62342A6</vt:lpwstr>
  </property>
</Properties>
</file>